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HK Modular" charset="1" panose="00000800000000000000"/>
      <p:regular r:id="rId15"/>
    </p:embeddedFont>
    <p:embeddedFont>
      <p:font typeface="Old Standard" charset="1" panose="02040503050505020303"/>
      <p:regular r:id="rId16"/>
    </p:embeddedFont>
    <p:embeddedFont>
      <p:font typeface="Canva Sans Bold" charset="1" panose="020B0803030501040103"/>
      <p:regular r:id="rId17"/>
    </p:embeddedFont>
    <p:embeddedFont>
      <p:font typeface="Canva Sans" charset="1" panose="020B0503030501040103"/>
      <p:regular r:id="rId18"/>
    </p:embeddedFont>
    <p:embeddedFont>
      <p:font typeface="Canva Sans Bold Italics" charset="1" panose="020B08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2.gif>
</file>

<file path=ppt/media/image3.png>
</file>

<file path=ppt/media/image4.png>
</file>

<file path=ppt/media/image5.svg>
</file>

<file path=ppt/media/image6.gif>
</file>

<file path=ppt/media/image7.png>
</file>

<file path=ppt/media/image8.gif>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gif" Type="http://schemas.openxmlformats.org/officeDocument/2006/relationships/image"/><Relationship Id="rId8"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gif"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gif"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gif" Type="http://schemas.openxmlformats.org/officeDocument/2006/relationships/image"/><Relationship Id="rId4" Target="../media/image3.pn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gif"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gif"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pic>
        <p:nvPicPr>
          <p:cNvPr name="Picture 3" id="3"/>
          <p:cNvPicPr>
            <a:picLocks noChangeAspect="true"/>
          </p:cNvPicPr>
          <p:nvPr/>
        </p:nvPicPr>
        <p:blipFill>
          <a:blip r:embed="rId3"/>
          <a:srcRect l="0" t="0" r="0" b="0"/>
          <a:stretch>
            <a:fillRect/>
          </a:stretch>
        </p:blipFill>
        <p:spPr>
          <a:xfrm flipH="false" flipV="false" rot="0">
            <a:off x="-584986" y="1787374"/>
            <a:ext cx="21176021" cy="6882207"/>
          </a:xfrm>
          <a:prstGeom prst="rect">
            <a:avLst/>
          </a:prstGeom>
        </p:spPr>
      </p:pic>
      <p:sp>
        <p:nvSpPr>
          <p:cNvPr name="Freeform 4" id="4"/>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4">
              <a:alphaModFix amt="37000"/>
            </a:blip>
            <a:stretch>
              <a:fillRect l="0" t="0" r="0" b="0"/>
            </a:stretch>
          </a:blipFill>
        </p:spPr>
      </p:sp>
      <p:sp>
        <p:nvSpPr>
          <p:cNvPr name="Freeform 5" id="5"/>
          <p:cNvSpPr/>
          <p:nvPr/>
        </p:nvSpPr>
        <p:spPr>
          <a:xfrm flipH="false" flipV="false" rot="0">
            <a:off x="15962425" y="5410200"/>
            <a:ext cx="5910217" cy="5713755"/>
          </a:xfrm>
          <a:custGeom>
            <a:avLst/>
            <a:gdLst/>
            <a:ahLst/>
            <a:cxnLst/>
            <a:rect r="r" b="b" t="t" l="l"/>
            <a:pathLst>
              <a:path h="5713755" w="5910217">
                <a:moveTo>
                  <a:pt x="0" y="0"/>
                </a:moveTo>
                <a:lnTo>
                  <a:pt x="5910217" y="0"/>
                </a:lnTo>
                <a:lnTo>
                  <a:pt x="5910217" y="5713755"/>
                </a:lnTo>
                <a:lnTo>
                  <a:pt x="0" y="5713755"/>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p:spPr>
      </p:sp>
      <p:pic>
        <p:nvPicPr>
          <p:cNvPr name="Picture 6" id="6"/>
          <p:cNvPicPr>
            <a:picLocks noChangeAspect="true"/>
          </p:cNvPicPr>
          <p:nvPr/>
        </p:nvPicPr>
        <p:blipFill>
          <a:blip r:embed="rId7"/>
          <a:srcRect l="0" t="0" r="0" b="0"/>
          <a:stretch>
            <a:fillRect/>
          </a:stretch>
        </p:blipFill>
        <p:spPr>
          <a:xfrm flipH="false" flipV="false" rot="0">
            <a:off x="16463059" y="4344144"/>
            <a:ext cx="1001268" cy="1335024"/>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1009425" y="1827276"/>
            <a:ext cx="1001268" cy="1335024"/>
          </a:xfrm>
          <a:prstGeom prst="rect">
            <a:avLst/>
          </a:prstGeom>
        </p:spPr>
      </p:pic>
      <p:sp>
        <p:nvSpPr>
          <p:cNvPr name="Freeform 8" id="8"/>
          <p:cNvSpPr/>
          <p:nvPr/>
        </p:nvSpPr>
        <p:spPr>
          <a:xfrm flipH="false" flipV="false" rot="0">
            <a:off x="15827774" y="89736"/>
            <a:ext cx="2460226" cy="1697638"/>
          </a:xfrm>
          <a:custGeom>
            <a:avLst/>
            <a:gdLst/>
            <a:ahLst/>
            <a:cxnLst/>
            <a:rect r="r" b="b" t="t" l="l"/>
            <a:pathLst>
              <a:path h="1697638" w="2460226">
                <a:moveTo>
                  <a:pt x="0" y="0"/>
                </a:moveTo>
                <a:lnTo>
                  <a:pt x="2460226" y="0"/>
                </a:lnTo>
                <a:lnTo>
                  <a:pt x="2460226" y="1697638"/>
                </a:lnTo>
                <a:lnTo>
                  <a:pt x="0" y="1697638"/>
                </a:lnTo>
                <a:lnTo>
                  <a:pt x="0" y="0"/>
                </a:lnTo>
                <a:close/>
              </a:path>
            </a:pathLst>
          </a:custGeom>
          <a:blipFill>
            <a:blip r:embed="rId8"/>
            <a:stretch>
              <a:fillRect l="-32968" t="-19243" r="-26295" b="-11280"/>
            </a:stretch>
          </a:blipFill>
        </p:spPr>
      </p:sp>
      <p:sp>
        <p:nvSpPr>
          <p:cNvPr name="TextBox 9" id="9"/>
          <p:cNvSpPr txBox="true"/>
          <p:nvPr/>
        </p:nvSpPr>
        <p:spPr>
          <a:xfrm rot="0">
            <a:off x="468204" y="4916395"/>
            <a:ext cx="9534821" cy="978085"/>
          </a:xfrm>
          <a:prstGeom prst="rect">
            <a:avLst/>
          </a:prstGeom>
        </p:spPr>
        <p:txBody>
          <a:bodyPr anchor="t" rtlCol="false" tIns="0" lIns="0" bIns="0" rIns="0">
            <a:spAutoFit/>
          </a:bodyPr>
          <a:lstStyle/>
          <a:p>
            <a:pPr algn="ctr">
              <a:lnSpc>
                <a:spcPts val="3866"/>
              </a:lnSpc>
            </a:pPr>
            <a:r>
              <a:rPr lang="en-US" sz="3514">
                <a:solidFill>
                  <a:srgbClr val="FFFCF3"/>
                </a:solidFill>
                <a:latin typeface="HK Modular"/>
                <a:ea typeface="HK Modular"/>
                <a:cs typeface="HK Modular"/>
                <a:sym typeface="HK Modular"/>
              </a:rPr>
              <a:t>  ATTENDANCE SYSTEM USING</a:t>
            </a:r>
          </a:p>
          <a:p>
            <a:pPr algn="ctr">
              <a:lnSpc>
                <a:spcPts val="3866"/>
              </a:lnSpc>
              <a:spcBef>
                <a:spcPct val="0"/>
              </a:spcBef>
            </a:pPr>
            <a:r>
              <a:rPr lang="en-US" sz="3514">
                <a:solidFill>
                  <a:srgbClr val="FFFCF3"/>
                </a:solidFill>
                <a:latin typeface="HK Modular"/>
                <a:ea typeface="HK Modular"/>
                <a:cs typeface="HK Modular"/>
                <a:sym typeface="HK Modular"/>
              </a:rPr>
              <a:t> FACE RECOGNITION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pic>
        <p:nvPicPr>
          <p:cNvPr name="Picture 3" id="3"/>
          <p:cNvPicPr>
            <a:picLocks noChangeAspect="true"/>
          </p:cNvPicPr>
          <p:nvPr/>
        </p:nvPicPr>
        <p:blipFill>
          <a:blip r:embed="rId3"/>
          <a:srcRect l="0" t="0" r="0" b="0"/>
          <a:stretch>
            <a:fillRect/>
          </a:stretch>
        </p:blipFill>
        <p:spPr>
          <a:xfrm flipH="false" flipV="false" rot="0">
            <a:off x="7499680" y="8361020"/>
            <a:ext cx="3104923" cy="372591"/>
          </a:xfrm>
          <a:prstGeom prst="rect">
            <a:avLst/>
          </a:prstGeom>
        </p:spPr>
      </p:pic>
      <p:sp>
        <p:nvSpPr>
          <p:cNvPr name="Freeform 4" id="4"/>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3066501" y="841800"/>
            <a:ext cx="897280" cy="8972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CF3"/>
                </a:solidFill>
                <a:latin typeface="HK Modular"/>
                <a:ea typeface="HK Modular"/>
                <a:cs typeface="HK Modular"/>
                <a:sym typeface="HK Modular"/>
              </a:rPr>
              <a:t>02</a:t>
            </a:r>
          </a:p>
        </p:txBody>
      </p:sp>
      <p:sp>
        <p:nvSpPr>
          <p:cNvPr name="TextBox 9" id="9"/>
          <p:cNvSpPr txBox="true"/>
          <p:nvPr/>
        </p:nvSpPr>
        <p:spPr>
          <a:xfrm rot="0">
            <a:off x="6261857" y="1367605"/>
            <a:ext cx="11464171" cy="1766569"/>
          </a:xfrm>
          <a:prstGeom prst="rect">
            <a:avLst/>
          </a:prstGeom>
        </p:spPr>
        <p:txBody>
          <a:bodyPr anchor="t" rtlCol="false" tIns="0" lIns="0" bIns="0" rIns="0">
            <a:spAutoFit/>
          </a:bodyPr>
          <a:lstStyle/>
          <a:p>
            <a:pPr algn="ctr">
              <a:lnSpc>
                <a:spcPts val="12880"/>
              </a:lnSpc>
            </a:pPr>
            <a:r>
              <a:rPr lang="en-US" sz="9200">
                <a:solidFill>
                  <a:srgbClr val="FFFCF3"/>
                </a:solidFill>
                <a:latin typeface="Old Standard"/>
                <a:ea typeface="Old Standard"/>
                <a:cs typeface="Old Standard"/>
                <a:sym typeface="Old Standard"/>
              </a:rPr>
              <a:t>Made by ASL CODER</a:t>
            </a:r>
          </a:p>
        </p:txBody>
      </p:sp>
      <p:sp>
        <p:nvSpPr>
          <p:cNvPr name="TextBox 10" id="10"/>
          <p:cNvSpPr txBox="true"/>
          <p:nvPr/>
        </p:nvSpPr>
        <p:spPr>
          <a:xfrm rot="0">
            <a:off x="9639065" y="3187401"/>
            <a:ext cx="8086963" cy="887095"/>
          </a:xfrm>
          <a:prstGeom prst="rect">
            <a:avLst/>
          </a:prstGeom>
        </p:spPr>
        <p:txBody>
          <a:bodyPr anchor="t" rtlCol="false" tIns="0" lIns="0" bIns="0" rIns="0">
            <a:spAutoFit/>
          </a:bodyPr>
          <a:lstStyle/>
          <a:p>
            <a:pPr algn="ctr">
              <a:lnSpc>
                <a:spcPts val="7279"/>
              </a:lnSpc>
            </a:pPr>
            <a:r>
              <a:rPr lang="en-US" sz="5199" b="true">
                <a:solidFill>
                  <a:srgbClr val="FFFCF3"/>
                </a:solidFill>
                <a:latin typeface="Canva Sans Bold"/>
                <a:ea typeface="Canva Sans Bold"/>
                <a:cs typeface="Canva Sans Bold"/>
                <a:sym typeface="Canva Sans Bold"/>
              </a:rPr>
              <a:t> ASHWANI JHA(LEADER) </a:t>
            </a:r>
          </a:p>
        </p:txBody>
      </p:sp>
      <p:sp>
        <p:nvSpPr>
          <p:cNvPr name="TextBox 11" id="11"/>
          <p:cNvSpPr txBox="true"/>
          <p:nvPr/>
        </p:nvSpPr>
        <p:spPr>
          <a:xfrm rot="0">
            <a:off x="11545788" y="5383685"/>
            <a:ext cx="4989790" cy="887095"/>
          </a:xfrm>
          <a:prstGeom prst="rect">
            <a:avLst/>
          </a:prstGeom>
        </p:spPr>
        <p:txBody>
          <a:bodyPr anchor="t" rtlCol="false" tIns="0" lIns="0" bIns="0" rIns="0">
            <a:spAutoFit/>
          </a:bodyPr>
          <a:lstStyle/>
          <a:p>
            <a:pPr algn="ctr">
              <a:lnSpc>
                <a:spcPts val="7279"/>
              </a:lnSpc>
            </a:pPr>
            <a:r>
              <a:rPr lang="en-US" sz="5199" b="true">
                <a:solidFill>
                  <a:srgbClr val="FFFCF3"/>
                </a:solidFill>
                <a:latin typeface="Canva Sans Bold"/>
                <a:ea typeface="Canva Sans Bold"/>
                <a:cs typeface="Canva Sans Bold"/>
                <a:sym typeface="Canva Sans Bold"/>
              </a:rPr>
              <a:t>SHUBHAM JHA</a:t>
            </a:r>
          </a:p>
        </p:txBody>
      </p:sp>
      <p:sp>
        <p:nvSpPr>
          <p:cNvPr name="TextBox 12" id="12"/>
          <p:cNvSpPr txBox="true"/>
          <p:nvPr/>
        </p:nvSpPr>
        <p:spPr>
          <a:xfrm rot="0">
            <a:off x="11545788" y="7656339"/>
            <a:ext cx="5467158" cy="887095"/>
          </a:xfrm>
          <a:prstGeom prst="rect">
            <a:avLst/>
          </a:prstGeom>
        </p:spPr>
        <p:txBody>
          <a:bodyPr anchor="t" rtlCol="false" tIns="0" lIns="0" bIns="0" rIns="0">
            <a:spAutoFit/>
          </a:bodyPr>
          <a:lstStyle/>
          <a:p>
            <a:pPr algn="ctr">
              <a:lnSpc>
                <a:spcPts val="7279"/>
              </a:lnSpc>
            </a:pPr>
            <a:r>
              <a:rPr lang="en-US" sz="5199" b="true">
                <a:solidFill>
                  <a:srgbClr val="FFFCF3"/>
                </a:solidFill>
                <a:latin typeface="Canva Sans Bold"/>
                <a:ea typeface="Canva Sans Bold"/>
                <a:cs typeface="Canva Sans Bold"/>
                <a:sym typeface="Canva Sans Bold"/>
              </a:rPr>
              <a:t>LUCKY PRASAD</a:t>
            </a:r>
          </a:p>
        </p:txBody>
      </p:sp>
      <p:sp>
        <p:nvSpPr>
          <p:cNvPr name="TextBox 13" id="13"/>
          <p:cNvSpPr txBox="true"/>
          <p:nvPr/>
        </p:nvSpPr>
        <p:spPr>
          <a:xfrm rot="0">
            <a:off x="10411456" y="4022601"/>
            <a:ext cx="6810961" cy="1180465"/>
          </a:xfrm>
          <a:prstGeom prst="rect">
            <a:avLst/>
          </a:prstGeom>
        </p:spPr>
        <p:txBody>
          <a:bodyPr anchor="t" rtlCol="false" tIns="0" lIns="0" bIns="0" rIns="0">
            <a:spAutoFit/>
          </a:bodyPr>
          <a:lstStyle/>
          <a:p>
            <a:pPr algn="ctr">
              <a:lnSpc>
                <a:spcPts val="4759"/>
              </a:lnSpc>
            </a:pPr>
            <a:r>
              <a:rPr lang="en-US" sz="3399">
                <a:solidFill>
                  <a:srgbClr val="FFFCF3"/>
                </a:solidFill>
                <a:latin typeface="Canva Sans"/>
                <a:ea typeface="Canva Sans"/>
                <a:cs typeface="Canva Sans"/>
                <a:sym typeface="Canva Sans"/>
              </a:rPr>
              <a:t>BRANCH: ITE</a:t>
            </a:r>
          </a:p>
          <a:p>
            <a:pPr algn="ctr">
              <a:lnSpc>
                <a:spcPts val="4759"/>
              </a:lnSpc>
            </a:pPr>
            <a:r>
              <a:rPr lang="en-US" sz="3399">
                <a:solidFill>
                  <a:srgbClr val="FFFCF3"/>
                </a:solidFill>
                <a:latin typeface="Canva Sans"/>
                <a:ea typeface="Canva Sans"/>
                <a:cs typeface="Canva Sans"/>
                <a:sym typeface="Canva Sans"/>
              </a:rPr>
              <a:t>ENROLMENT NO. :03614813124</a:t>
            </a:r>
          </a:p>
        </p:txBody>
      </p:sp>
      <p:sp>
        <p:nvSpPr>
          <p:cNvPr name="TextBox 14" id="14"/>
          <p:cNvSpPr txBox="true"/>
          <p:nvPr/>
        </p:nvSpPr>
        <p:spPr>
          <a:xfrm rot="0">
            <a:off x="10540565" y="6356505"/>
            <a:ext cx="6405443" cy="1180465"/>
          </a:xfrm>
          <a:prstGeom prst="rect">
            <a:avLst/>
          </a:prstGeom>
        </p:spPr>
        <p:txBody>
          <a:bodyPr anchor="t" rtlCol="false" tIns="0" lIns="0" bIns="0" rIns="0">
            <a:spAutoFit/>
          </a:bodyPr>
          <a:lstStyle/>
          <a:p>
            <a:pPr algn="ctr">
              <a:lnSpc>
                <a:spcPts val="4759"/>
              </a:lnSpc>
            </a:pPr>
            <a:r>
              <a:rPr lang="en-US" sz="3399">
                <a:solidFill>
                  <a:srgbClr val="FFFCF3"/>
                </a:solidFill>
                <a:latin typeface="Canva Sans"/>
                <a:ea typeface="Canva Sans"/>
                <a:cs typeface="Canva Sans"/>
                <a:sym typeface="Canva Sans"/>
              </a:rPr>
              <a:t>BRANCH:CSE</a:t>
            </a:r>
          </a:p>
          <a:p>
            <a:pPr algn="ctr">
              <a:lnSpc>
                <a:spcPts val="4759"/>
              </a:lnSpc>
            </a:pPr>
            <a:r>
              <a:rPr lang="en-US" sz="3399">
                <a:solidFill>
                  <a:srgbClr val="FFFCF3"/>
                </a:solidFill>
                <a:latin typeface="Canva Sans"/>
                <a:ea typeface="Canva Sans"/>
                <a:cs typeface="Canva Sans"/>
                <a:sym typeface="Canva Sans"/>
              </a:rPr>
              <a:t>ENROLMENT NO.:11514802724</a:t>
            </a:r>
          </a:p>
        </p:txBody>
      </p:sp>
      <p:sp>
        <p:nvSpPr>
          <p:cNvPr name="TextBox 15" id="15"/>
          <p:cNvSpPr txBox="true"/>
          <p:nvPr/>
        </p:nvSpPr>
        <p:spPr>
          <a:xfrm rot="0">
            <a:off x="10658095" y="8659172"/>
            <a:ext cx="6475929" cy="1780540"/>
          </a:xfrm>
          <a:prstGeom prst="rect">
            <a:avLst/>
          </a:prstGeom>
        </p:spPr>
        <p:txBody>
          <a:bodyPr anchor="t" rtlCol="false" tIns="0" lIns="0" bIns="0" rIns="0">
            <a:spAutoFit/>
          </a:bodyPr>
          <a:lstStyle/>
          <a:p>
            <a:pPr algn="ctr">
              <a:lnSpc>
                <a:spcPts val="4759"/>
              </a:lnSpc>
            </a:pPr>
            <a:r>
              <a:rPr lang="en-US" sz="3399">
                <a:solidFill>
                  <a:srgbClr val="FFFCF3"/>
                </a:solidFill>
                <a:latin typeface="Canva Sans"/>
                <a:ea typeface="Canva Sans"/>
                <a:cs typeface="Canva Sans"/>
                <a:sym typeface="Canva Sans"/>
              </a:rPr>
              <a:t>BRANCH:CSE</a:t>
            </a:r>
          </a:p>
          <a:p>
            <a:pPr algn="ctr">
              <a:lnSpc>
                <a:spcPts val="4759"/>
              </a:lnSpc>
            </a:pPr>
            <a:r>
              <a:rPr lang="en-US" sz="3399">
                <a:solidFill>
                  <a:srgbClr val="FFFCF3"/>
                </a:solidFill>
                <a:latin typeface="Canva Sans"/>
                <a:ea typeface="Canva Sans"/>
                <a:cs typeface="Canva Sans"/>
                <a:sym typeface="Canva Sans"/>
              </a:rPr>
              <a:t>ENROLMENT NO.:16614802724</a:t>
            </a:r>
          </a:p>
          <a:p>
            <a:pPr algn="ctr">
              <a:lnSpc>
                <a:spcPts val="475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5068658" y="-6129859"/>
            <a:ext cx="10137315" cy="16649576"/>
          </a:xfrm>
          <a:custGeom>
            <a:avLst/>
            <a:gdLst/>
            <a:ahLst/>
            <a:cxnLst/>
            <a:rect r="r" b="b" t="t" l="l"/>
            <a:pathLst>
              <a:path h="16649576" w="10137315">
                <a:moveTo>
                  <a:pt x="0" y="0"/>
                </a:moveTo>
                <a:lnTo>
                  <a:pt x="10137316" y="0"/>
                </a:lnTo>
                <a:lnTo>
                  <a:pt x="10137316" y="16649576"/>
                </a:lnTo>
                <a:lnTo>
                  <a:pt x="0" y="16649576"/>
                </a:lnTo>
                <a:lnTo>
                  <a:pt x="0" y="0"/>
                </a:lnTo>
                <a:close/>
              </a:path>
            </a:pathLst>
          </a:custGeom>
          <a:blipFill>
            <a:blip r:embed="rId3">
              <a:alphaModFix amt="37000"/>
            </a:blip>
            <a:stretch>
              <a:fillRect l="-23292" t="0" r="-23292" b="0"/>
            </a:stretch>
          </a:blipFill>
        </p:spPr>
      </p:sp>
      <p:sp>
        <p:nvSpPr>
          <p:cNvPr name="Freeform 4" id="4"/>
          <p:cNvSpPr/>
          <p:nvPr/>
        </p:nvSpPr>
        <p:spPr>
          <a:xfrm flipH="false" flipV="false" rot="0">
            <a:off x="6782201" y="8832844"/>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95662" y="2682782"/>
            <a:ext cx="17420065" cy="3201951"/>
          </a:xfrm>
          <a:prstGeom prst="rect">
            <a:avLst/>
          </a:prstGeom>
        </p:spPr>
        <p:txBody>
          <a:bodyPr anchor="t" rtlCol="false" tIns="0" lIns="0" bIns="0" rIns="0">
            <a:spAutoFit/>
          </a:bodyPr>
          <a:lstStyle/>
          <a:p>
            <a:pPr algn="l">
              <a:lnSpc>
                <a:spcPts val="4326"/>
              </a:lnSpc>
            </a:pPr>
          </a:p>
          <a:p>
            <a:pPr algn="l">
              <a:lnSpc>
                <a:spcPts val="4215"/>
              </a:lnSpc>
            </a:pPr>
            <a:r>
              <a:rPr lang="en-US" sz="3399" b="true">
                <a:solidFill>
                  <a:srgbClr val="FFFCF3"/>
                </a:solidFill>
                <a:latin typeface="Canva Sans Bold"/>
                <a:ea typeface="Canva Sans Bold"/>
                <a:cs typeface="Canva Sans Bold"/>
                <a:sym typeface="Canva Sans Bold"/>
              </a:rPr>
              <a:t>In educational institutions and workplaces, traditional attendance tracking methods, such as roll calls and sign-in sheets, are often time-consuming and prone to human error. These methods can lead to inaccuracies, lost paperwork, and increased administrative burden. Furthermore, manual attendance tracking can be challenging in large groups, resulting in missed records and inefficiencies.</a:t>
            </a:r>
          </a:p>
        </p:txBody>
      </p:sp>
      <p:sp>
        <p:nvSpPr>
          <p:cNvPr name="TextBox 6" id="6"/>
          <p:cNvSpPr txBox="true"/>
          <p:nvPr/>
        </p:nvSpPr>
        <p:spPr>
          <a:xfrm rot="0">
            <a:off x="695662" y="265951"/>
            <a:ext cx="15650017" cy="1631530"/>
          </a:xfrm>
          <a:prstGeom prst="rect">
            <a:avLst/>
          </a:prstGeom>
        </p:spPr>
        <p:txBody>
          <a:bodyPr anchor="t" rtlCol="false" tIns="0" lIns="0" bIns="0" rIns="0">
            <a:spAutoFit/>
          </a:bodyPr>
          <a:lstStyle/>
          <a:p>
            <a:pPr algn="l">
              <a:lnSpc>
                <a:spcPts val="13498"/>
              </a:lnSpc>
            </a:pPr>
            <a:r>
              <a:rPr lang="en-US" sz="9641" b="true">
                <a:solidFill>
                  <a:srgbClr val="F2F1EB"/>
                </a:solidFill>
                <a:latin typeface="Canva Sans Bold"/>
                <a:ea typeface="Canva Sans Bold"/>
                <a:cs typeface="Canva Sans Bold"/>
                <a:sym typeface="Canva Sans Bold"/>
              </a:rPr>
              <a:t>Problem Statement: </a:t>
            </a:r>
          </a:p>
        </p:txBody>
      </p:sp>
      <p:sp>
        <p:nvSpPr>
          <p:cNvPr name="TextBox 7" id="7"/>
          <p:cNvSpPr txBox="true"/>
          <p:nvPr/>
        </p:nvSpPr>
        <p:spPr>
          <a:xfrm rot="0">
            <a:off x="695662" y="6135144"/>
            <a:ext cx="17592338" cy="2380615"/>
          </a:xfrm>
          <a:prstGeom prst="rect">
            <a:avLst/>
          </a:prstGeom>
        </p:spPr>
        <p:txBody>
          <a:bodyPr anchor="t" rtlCol="false" tIns="0" lIns="0" bIns="0" rIns="0">
            <a:spAutoFit/>
          </a:bodyPr>
          <a:lstStyle/>
          <a:p>
            <a:pPr algn="l">
              <a:lnSpc>
                <a:spcPts val="4759"/>
              </a:lnSpc>
            </a:pPr>
            <a:r>
              <a:rPr lang="en-US" sz="3399" b="true">
                <a:solidFill>
                  <a:srgbClr val="FFFCF3"/>
                </a:solidFill>
                <a:latin typeface="Canva Sans Bold"/>
                <a:ea typeface="Canva Sans Bold"/>
                <a:cs typeface="Canva Sans Bold"/>
                <a:sym typeface="Canva Sans Bold"/>
              </a:rPr>
              <a:t>The objective of this project is to address these challenges by implementing a facial recognition system for attendance tracking. This technology can streamline the process, ensuring accurate and efficient attendance recording while also reducing the workload for educators and administrators.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pic>
        <p:nvPicPr>
          <p:cNvPr name="Picture 3" id="3"/>
          <p:cNvPicPr>
            <a:picLocks noChangeAspect="true"/>
          </p:cNvPicPr>
          <p:nvPr/>
        </p:nvPicPr>
        <p:blipFill>
          <a:blip r:embed="rId3"/>
          <a:srcRect l="0" t="0" r="0" b="0"/>
          <a:stretch>
            <a:fillRect/>
          </a:stretch>
        </p:blipFill>
        <p:spPr>
          <a:xfrm flipH="false" flipV="false" rot="0">
            <a:off x="14935090" y="221228"/>
            <a:ext cx="3104923" cy="372591"/>
          </a:xfrm>
          <a:prstGeom prst="rect">
            <a:avLst/>
          </a:prstGeom>
        </p:spPr>
      </p:pic>
      <p:sp>
        <p:nvSpPr>
          <p:cNvPr name="Freeform 4" id="4"/>
          <p:cNvSpPr/>
          <p:nvPr/>
        </p:nvSpPr>
        <p:spPr>
          <a:xfrm flipH="false" flipV="false" rot="0">
            <a:off x="16487552" y="8557452"/>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648888" y="801438"/>
            <a:ext cx="954735" cy="492624"/>
          </a:xfrm>
          <a:prstGeom prst="rect">
            <a:avLst/>
          </a:prstGeom>
        </p:spPr>
        <p:txBody>
          <a:bodyPr anchor="t" rtlCol="false" tIns="0" lIns="0" bIns="0" rIns="0">
            <a:spAutoFit/>
          </a:bodyPr>
          <a:lstStyle/>
          <a:p>
            <a:pPr algn="l">
              <a:lnSpc>
                <a:spcPts val="3866"/>
              </a:lnSpc>
            </a:pPr>
            <a:r>
              <a:rPr lang="en-US" sz="3514">
                <a:solidFill>
                  <a:srgbClr val="FFFCF3"/>
                </a:solidFill>
                <a:latin typeface="HK Modular"/>
                <a:ea typeface="HK Modular"/>
                <a:cs typeface="HK Modular"/>
                <a:sym typeface="HK Modular"/>
              </a:rPr>
              <a:t>04</a:t>
            </a:r>
          </a:p>
        </p:txBody>
      </p:sp>
      <p:sp>
        <p:nvSpPr>
          <p:cNvPr name="TextBox 6" id="6"/>
          <p:cNvSpPr txBox="true"/>
          <p:nvPr/>
        </p:nvSpPr>
        <p:spPr>
          <a:xfrm rot="0">
            <a:off x="0" y="3333187"/>
            <a:ext cx="18288000" cy="4923926"/>
          </a:xfrm>
          <a:prstGeom prst="rect">
            <a:avLst/>
          </a:prstGeom>
        </p:spPr>
        <p:txBody>
          <a:bodyPr anchor="t" rtlCol="false" tIns="0" lIns="0" bIns="0" rIns="0">
            <a:spAutoFit/>
          </a:bodyPr>
          <a:lstStyle/>
          <a:p>
            <a:pPr algn="l">
              <a:lnSpc>
                <a:spcPts val="3256"/>
              </a:lnSpc>
            </a:pPr>
          </a:p>
          <a:p>
            <a:pPr algn="l" marL="639212" indent="-319606" lvl="1">
              <a:lnSpc>
                <a:spcPts val="3256"/>
              </a:lnSpc>
              <a:buFont typeface="Arial"/>
              <a:buChar char="•"/>
            </a:pPr>
            <a:r>
              <a:rPr lang="en-US" sz="2960">
                <a:solidFill>
                  <a:srgbClr val="FFFCF3"/>
                </a:solidFill>
                <a:latin typeface="Canva Sans"/>
                <a:ea typeface="Canva Sans"/>
                <a:cs typeface="Canva Sans"/>
                <a:sym typeface="Canva Sans"/>
              </a:rPr>
              <a:t>INACCURACY IN MANUAL TRACKING: ERRORS IN RECORDING ATTENDANCE CAN AFFECT STUDENT GRADES AND EMPLOYEE ACCOUNTABILITY.</a:t>
            </a:r>
          </a:p>
          <a:p>
            <a:pPr algn="l">
              <a:lnSpc>
                <a:spcPts val="3256"/>
              </a:lnSpc>
            </a:pPr>
          </a:p>
          <a:p>
            <a:pPr algn="l" marL="639212" indent="-319606" lvl="1">
              <a:lnSpc>
                <a:spcPts val="3256"/>
              </a:lnSpc>
              <a:buFont typeface="Arial"/>
              <a:buChar char="•"/>
            </a:pPr>
            <a:r>
              <a:rPr lang="en-US" sz="2960">
                <a:solidFill>
                  <a:srgbClr val="FFFCF3"/>
                </a:solidFill>
                <a:latin typeface="Canva Sans"/>
                <a:ea typeface="Canva Sans"/>
                <a:cs typeface="Canva Sans"/>
                <a:sym typeface="Canva Sans"/>
              </a:rPr>
              <a:t>TIME CONSUMPTION: MANUAL METHODS TAKE SIGNIFICANT TIME, ESPECIALLY IN LARGE CLASSES OR TEAMS.</a:t>
            </a:r>
          </a:p>
          <a:p>
            <a:pPr algn="l">
              <a:lnSpc>
                <a:spcPts val="3256"/>
              </a:lnSpc>
            </a:pPr>
          </a:p>
          <a:p>
            <a:pPr algn="l" marL="639212" indent="-319606" lvl="1">
              <a:lnSpc>
                <a:spcPts val="3256"/>
              </a:lnSpc>
              <a:buFont typeface="Arial"/>
              <a:buChar char="•"/>
            </a:pPr>
            <a:r>
              <a:rPr lang="en-US" sz="2960">
                <a:solidFill>
                  <a:srgbClr val="FFFCF3"/>
                </a:solidFill>
                <a:latin typeface="Canva Sans"/>
                <a:ea typeface="Canva Sans"/>
                <a:cs typeface="Canva Sans"/>
                <a:sym typeface="Canva Sans"/>
              </a:rPr>
              <a:t>PRIVACY CONCERNS: IMPLEMENTING FACIAL RECOGNITION MUST CONSIDER DATA PRIVACY REGULATIONS AND ETHICAL CONCERNS.</a:t>
            </a:r>
          </a:p>
          <a:p>
            <a:pPr algn="l">
              <a:lnSpc>
                <a:spcPts val="3256"/>
              </a:lnSpc>
            </a:pPr>
          </a:p>
          <a:p>
            <a:pPr algn="l" marL="639212" indent="-319606" lvl="1">
              <a:lnSpc>
                <a:spcPts val="3256"/>
              </a:lnSpc>
              <a:buFont typeface="Arial"/>
              <a:buChar char="•"/>
            </a:pPr>
            <a:r>
              <a:rPr lang="en-US" sz="2960">
                <a:solidFill>
                  <a:srgbClr val="FFFCF3"/>
                </a:solidFill>
                <a:latin typeface="Canva Sans"/>
                <a:ea typeface="Canva Sans"/>
                <a:cs typeface="Canva Sans"/>
                <a:sym typeface="Canva Sans"/>
              </a:rPr>
              <a:t>TECHNOLOGICAL LIMITATIONS: THE EFFECTIVENESS OF FACIAL RECOGNITION CAN BE AFFECTED BY LIGHTING, ANGLES, AND FACIAL OBSTRUCTIONS.</a:t>
            </a:r>
          </a:p>
        </p:txBody>
      </p:sp>
      <p:sp>
        <p:nvSpPr>
          <p:cNvPr name="TextBox 7" id="7"/>
          <p:cNvSpPr txBox="true"/>
          <p:nvPr/>
        </p:nvSpPr>
        <p:spPr>
          <a:xfrm rot="0">
            <a:off x="205644" y="1230541"/>
            <a:ext cx="10743724" cy="1916281"/>
          </a:xfrm>
          <a:prstGeom prst="rect">
            <a:avLst/>
          </a:prstGeom>
        </p:spPr>
        <p:txBody>
          <a:bodyPr anchor="t" rtlCol="false" tIns="0" lIns="0" bIns="0" rIns="0">
            <a:spAutoFit/>
          </a:bodyPr>
          <a:lstStyle/>
          <a:p>
            <a:pPr algn="ctr">
              <a:lnSpc>
                <a:spcPts val="15653"/>
              </a:lnSpc>
            </a:pPr>
            <a:r>
              <a:rPr lang="en-US" sz="11180" b="true">
                <a:solidFill>
                  <a:srgbClr val="FFFCF3"/>
                </a:solidFill>
                <a:latin typeface="Canva Sans Bold"/>
                <a:ea typeface="Canva Sans Bold"/>
                <a:cs typeface="Canva Sans Bold"/>
                <a:sym typeface="Canva Sans Bold"/>
              </a:rPr>
              <a:t>Key challenges: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pic>
        <p:nvPicPr>
          <p:cNvPr name="Picture 3" id="3"/>
          <p:cNvPicPr>
            <a:picLocks noChangeAspect="true"/>
          </p:cNvPicPr>
          <p:nvPr/>
        </p:nvPicPr>
        <p:blipFill>
          <a:blip r:embed="rId3"/>
          <a:srcRect l="0" t="0" r="0" b="0"/>
          <a:stretch>
            <a:fillRect/>
          </a:stretch>
        </p:blipFill>
        <p:spPr>
          <a:xfrm flipH="false" flipV="false" rot="0">
            <a:off x="7591539" y="7385889"/>
            <a:ext cx="3104923" cy="372591"/>
          </a:xfrm>
          <a:prstGeom prst="rect">
            <a:avLst/>
          </a:prstGeom>
        </p:spPr>
      </p:pic>
      <p:sp>
        <p:nvSpPr>
          <p:cNvPr name="Freeform 4" id="4"/>
          <p:cNvSpPr/>
          <p:nvPr/>
        </p:nvSpPr>
        <p:spPr>
          <a:xfrm flipH="false" flipV="false" rot="0">
            <a:off x="11491477" y="-3940089"/>
            <a:ext cx="10137315" cy="11358336"/>
          </a:xfrm>
          <a:custGeom>
            <a:avLst/>
            <a:gdLst/>
            <a:ahLst/>
            <a:cxnLst/>
            <a:rect r="r" b="b" t="t" l="l"/>
            <a:pathLst>
              <a:path h="11358336" w="10137315">
                <a:moveTo>
                  <a:pt x="0" y="0"/>
                </a:moveTo>
                <a:lnTo>
                  <a:pt x="10137315" y="0"/>
                </a:lnTo>
                <a:lnTo>
                  <a:pt x="10137315" y="11358337"/>
                </a:lnTo>
                <a:lnTo>
                  <a:pt x="0" y="11358337"/>
                </a:lnTo>
                <a:lnTo>
                  <a:pt x="0" y="0"/>
                </a:lnTo>
                <a:close/>
              </a:path>
            </a:pathLst>
          </a:custGeom>
          <a:blipFill>
            <a:blip r:embed="rId4">
              <a:alphaModFix amt="37000"/>
            </a:blip>
            <a:stretch>
              <a:fillRect l="0" t="0" r="0" b="0"/>
            </a:stretch>
          </a:blipFill>
        </p:spPr>
      </p:sp>
      <p:sp>
        <p:nvSpPr>
          <p:cNvPr name="Freeform 5" id="5"/>
          <p:cNvSpPr/>
          <p:nvPr/>
        </p:nvSpPr>
        <p:spPr>
          <a:xfrm flipH="false" flipV="false" rot="0">
            <a:off x="3155163" y="4288329"/>
            <a:ext cx="10137315" cy="11358336"/>
          </a:xfrm>
          <a:custGeom>
            <a:avLst/>
            <a:gdLst/>
            <a:ahLst/>
            <a:cxnLst/>
            <a:rect r="r" b="b" t="t" l="l"/>
            <a:pathLst>
              <a:path h="11358336" w="10137315">
                <a:moveTo>
                  <a:pt x="0" y="0"/>
                </a:moveTo>
                <a:lnTo>
                  <a:pt x="10137315" y="0"/>
                </a:lnTo>
                <a:lnTo>
                  <a:pt x="10137315" y="11358337"/>
                </a:lnTo>
                <a:lnTo>
                  <a:pt x="0" y="11358337"/>
                </a:lnTo>
                <a:lnTo>
                  <a:pt x="0" y="0"/>
                </a:lnTo>
                <a:close/>
              </a:path>
            </a:pathLst>
          </a:custGeom>
          <a:blipFill>
            <a:blip r:embed="rId4">
              <a:alphaModFix amt="37000"/>
            </a:blip>
            <a:stretch>
              <a:fillRect l="0" t="0" r="0" b="0"/>
            </a:stretch>
          </a:blipFill>
        </p:spPr>
      </p:sp>
      <p:grpSp>
        <p:nvGrpSpPr>
          <p:cNvPr name="Group 6" id="6"/>
          <p:cNvGrpSpPr/>
          <p:nvPr/>
        </p:nvGrpSpPr>
        <p:grpSpPr>
          <a:xfrm rot="0">
            <a:off x="525079" y="949490"/>
            <a:ext cx="1812535" cy="181253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758126" y="8737387"/>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8666632" y="801438"/>
            <a:ext cx="954735" cy="492624"/>
          </a:xfrm>
          <a:prstGeom prst="rect">
            <a:avLst/>
          </a:prstGeom>
        </p:spPr>
        <p:txBody>
          <a:bodyPr anchor="t" rtlCol="false" tIns="0" lIns="0" bIns="0" rIns="0">
            <a:spAutoFit/>
          </a:bodyPr>
          <a:lstStyle/>
          <a:p>
            <a:pPr algn="l">
              <a:lnSpc>
                <a:spcPts val="3866"/>
              </a:lnSpc>
            </a:pPr>
            <a:r>
              <a:rPr lang="en-US" sz="3514">
                <a:solidFill>
                  <a:srgbClr val="FFFCF3"/>
                </a:solidFill>
                <a:latin typeface="HK Modular"/>
                <a:ea typeface="HK Modular"/>
                <a:cs typeface="HK Modular"/>
                <a:sym typeface="HK Modular"/>
              </a:rPr>
              <a:t>05</a:t>
            </a:r>
          </a:p>
        </p:txBody>
      </p:sp>
      <p:sp>
        <p:nvSpPr>
          <p:cNvPr name="TextBox 11" id="11"/>
          <p:cNvSpPr txBox="true"/>
          <p:nvPr/>
        </p:nvSpPr>
        <p:spPr>
          <a:xfrm rot="0">
            <a:off x="265614" y="80492"/>
            <a:ext cx="5156240" cy="1566544"/>
          </a:xfrm>
          <a:prstGeom prst="rect">
            <a:avLst/>
          </a:prstGeom>
        </p:spPr>
        <p:txBody>
          <a:bodyPr anchor="t" rtlCol="false" tIns="0" lIns="0" bIns="0" rIns="0">
            <a:spAutoFit/>
          </a:bodyPr>
          <a:lstStyle/>
          <a:p>
            <a:pPr algn="ctr">
              <a:lnSpc>
                <a:spcPts val="12880"/>
              </a:lnSpc>
            </a:pPr>
            <a:r>
              <a:rPr lang="en-US" sz="9200" b="true">
                <a:solidFill>
                  <a:srgbClr val="FFFCF3"/>
                </a:solidFill>
                <a:latin typeface="Canva Sans Bold"/>
                <a:ea typeface="Canva Sans Bold"/>
                <a:cs typeface="Canva Sans Bold"/>
                <a:sym typeface="Canva Sans Bold"/>
              </a:rPr>
              <a:t>Solution:</a:t>
            </a:r>
          </a:p>
        </p:txBody>
      </p:sp>
      <p:sp>
        <p:nvSpPr>
          <p:cNvPr name="TextBox 12" id="12"/>
          <p:cNvSpPr txBox="true"/>
          <p:nvPr/>
        </p:nvSpPr>
        <p:spPr>
          <a:xfrm rot="0">
            <a:off x="265614" y="3623341"/>
            <a:ext cx="6475769" cy="1263302"/>
          </a:xfrm>
          <a:prstGeom prst="rect">
            <a:avLst/>
          </a:prstGeom>
        </p:spPr>
        <p:txBody>
          <a:bodyPr anchor="t" rtlCol="false" tIns="0" lIns="0" bIns="0" rIns="0">
            <a:spAutoFit/>
          </a:bodyPr>
          <a:lstStyle/>
          <a:p>
            <a:pPr algn="ctr">
              <a:lnSpc>
                <a:spcPts val="5077"/>
              </a:lnSpc>
            </a:pPr>
            <a:r>
              <a:rPr lang="en-US" sz="3626" b="true">
                <a:solidFill>
                  <a:srgbClr val="FFFCF3"/>
                </a:solidFill>
                <a:latin typeface="Canva Sans Bold"/>
                <a:ea typeface="Canva Sans Bold"/>
                <a:cs typeface="Canva Sans Bold"/>
                <a:sym typeface="Canva Sans Bold"/>
              </a:rPr>
              <a:t>Components of the Solution:</a:t>
            </a:r>
          </a:p>
          <a:p>
            <a:pPr algn="ctr">
              <a:lnSpc>
                <a:spcPts val="5077"/>
              </a:lnSpc>
            </a:pPr>
          </a:p>
        </p:txBody>
      </p:sp>
      <p:sp>
        <p:nvSpPr>
          <p:cNvPr name="TextBox 13" id="13"/>
          <p:cNvSpPr txBox="true"/>
          <p:nvPr/>
        </p:nvSpPr>
        <p:spPr>
          <a:xfrm rot="0">
            <a:off x="265614" y="1672405"/>
            <a:ext cx="18022386" cy="1780540"/>
          </a:xfrm>
          <a:prstGeom prst="rect">
            <a:avLst/>
          </a:prstGeom>
        </p:spPr>
        <p:txBody>
          <a:bodyPr anchor="t" rtlCol="false" tIns="0" lIns="0" bIns="0" rIns="0">
            <a:spAutoFit/>
          </a:bodyPr>
          <a:lstStyle/>
          <a:p>
            <a:pPr algn="l">
              <a:lnSpc>
                <a:spcPts val="4759"/>
              </a:lnSpc>
            </a:pPr>
            <a:r>
              <a:rPr lang="en-US" sz="3399">
                <a:solidFill>
                  <a:srgbClr val="FFFCF3"/>
                </a:solidFill>
                <a:latin typeface="Canva Sans"/>
                <a:ea typeface="Canva Sans"/>
                <a:cs typeface="Canva Sans"/>
                <a:sym typeface="Canva Sans"/>
              </a:rPr>
              <a:t>The proposed solution involves developing a facial recognition attendance system that automates the process of tracking attendance through advanced image processing techniques.</a:t>
            </a:r>
          </a:p>
        </p:txBody>
      </p:sp>
      <p:sp>
        <p:nvSpPr>
          <p:cNvPr name="TextBox 14" id="14"/>
          <p:cNvSpPr txBox="true"/>
          <p:nvPr/>
        </p:nvSpPr>
        <p:spPr>
          <a:xfrm rot="0">
            <a:off x="385874" y="4477385"/>
            <a:ext cx="18288000" cy="478091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Facial Recognition Software:</a:t>
            </a:r>
          </a:p>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Utilize algorithms to </a:t>
            </a:r>
            <a:r>
              <a:rPr lang="en-US" sz="3399">
                <a:solidFill>
                  <a:srgbClr val="FFFCF3"/>
                </a:solidFill>
                <a:latin typeface="Canva Sans"/>
                <a:ea typeface="Canva Sans"/>
                <a:cs typeface="Canva Sans"/>
                <a:sym typeface="Canva Sans"/>
              </a:rPr>
              <a:t>detect and recognize faces from live video feeds or photos.</a:t>
            </a:r>
          </a:p>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Implement deep learning models for improved accuracy and reliability.</a:t>
            </a:r>
          </a:p>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User Database:</a:t>
            </a:r>
          </a:p>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Create a database of registered users (students or employees) with their facial images.</a:t>
            </a:r>
          </a:p>
          <a:p>
            <a:pPr algn="l" marL="734059" indent="-367030" lvl="1">
              <a:lnSpc>
                <a:spcPts val="4759"/>
              </a:lnSpc>
              <a:buFont typeface="Arial"/>
              <a:buChar char="•"/>
            </a:pPr>
            <a:r>
              <a:rPr lang="en-US" sz="3399">
                <a:solidFill>
                  <a:srgbClr val="FFFCF3"/>
                </a:solidFill>
                <a:latin typeface="Canva Sans"/>
                <a:ea typeface="Canva Sans"/>
                <a:cs typeface="Canva Sans"/>
                <a:sym typeface="Canva Sans"/>
              </a:rPr>
              <a:t>Ensure that data is stored securely and complies with relevant privacy laws.</a:t>
            </a:r>
          </a:p>
          <a:p>
            <a:pPr algn="l">
              <a:lnSpc>
                <a:spcPts val="475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pic>
        <p:nvPicPr>
          <p:cNvPr name="Picture 3" id="3"/>
          <p:cNvPicPr>
            <a:picLocks noChangeAspect="true"/>
          </p:cNvPicPr>
          <p:nvPr/>
        </p:nvPicPr>
        <p:blipFill>
          <a:blip r:embed="rId3"/>
          <a:srcRect l="0" t="0" r="0" b="0"/>
          <a:stretch>
            <a:fillRect/>
          </a:stretch>
        </p:blipFill>
        <p:spPr>
          <a:xfrm flipH="false" flipV="false" rot="0">
            <a:off x="7499680" y="8361020"/>
            <a:ext cx="3104923" cy="372591"/>
          </a:xfrm>
          <a:prstGeom prst="rect">
            <a:avLst/>
          </a:prstGeom>
        </p:spPr>
      </p:pic>
      <p:sp>
        <p:nvSpPr>
          <p:cNvPr name="Freeform 4" id="4"/>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3066501" y="841800"/>
            <a:ext cx="897280" cy="8972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425779" y="1739080"/>
            <a:ext cx="1230877" cy="123087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52687" y="160750"/>
            <a:ext cx="18035313" cy="9446842"/>
          </a:xfrm>
          <a:prstGeom prst="rect">
            <a:avLst/>
          </a:prstGeom>
        </p:spPr>
        <p:txBody>
          <a:bodyPr anchor="t" rtlCol="false" tIns="0" lIns="0" bIns="0" rIns="0">
            <a:spAutoFit/>
          </a:bodyPr>
          <a:lstStyle/>
          <a:p>
            <a:pPr algn="l">
              <a:lnSpc>
                <a:spcPts val="5357"/>
              </a:lnSpc>
            </a:pPr>
            <a:r>
              <a:rPr lang="en-US" sz="3827" b="true">
                <a:solidFill>
                  <a:srgbClr val="FFFCF3"/>
                </a:solidFill>
                <a:latin typeface="Canva Sans Bold"/>
                <a:ea typeface="Canva Sans Bold"/>
                <a:cs typeface="Canva Sans Bold"/>
                <a:sym typeface="Canva Sans Bold"/>
              </a:rPr>
              <a:t>Integration with Existing Systems:</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Connect the atten</a:t>
            </a:r>
            <a:r>
              <a:rPr lang="en-US" sz="3827">
                <a:solidFill>
                  <a:srgbClr val="FFFCF3"/>
                </a:solidFill>
                <a:latin typeface="Canva Sans"/>
                <a:ea typeface="Canva Sans"/>
                <a:cs typeface="Canva Sans"/>
                <a:sym typeface="Canva Sans"/>
              </a:rPr>
              <a:t>dance system to existing school or company databases for seamless integration.</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Provide real-time updates and reports on attendance.</a:t>
            </a:r>
          </a:p>
          <a:p>
            <a:pPr algn="l">
              <a:lnSpc>
                <a:spcPts val="5357"/>
              </a:lnSpc>
            </a:pPr>
            <a:r>
              <a:rPr lang="en-US" sz="3827" b="true">
                <a:solidFill>
                  <a:srgbClr val="FFFCF3"/>
                </a:solidFill>
                <a:latin typeface="Canva Sans Bold"/>
                <a:ea typeface="Canva Sans Bold"/>
                <a:cs typeface="Canva Sans Bold"/>
                <a:sym typeface="Canva Sans Bold"/>
              </a:rPr>
              <a:t>User Interface:</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Develop a simple and intuitive interface for both administrators and users.</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Allow users to view their attendance records and for administrators to manage the system.</a:t>
            </a:r>
          </a:p>
          <a:p>
            <a:pPr algn="l">
              <a:lnSpc>
                <a:spcPts val="5357"/>
              </a:lnSpc>
            </a:pPr>
            <a:r>
              <a:rPr lang="en-US" sz="3827" b="true">
                <a:solidFill>
                  <a:srgbClr val="FFFCF3"/>
                </a:solidFill>
                <a:latin typeface="Canva Sans Bold"/>
                <a:ea typeface="Canva Sans Bold"/>
                <a:cs typeface="Canva Sans Bold"/>
                <a:sym typeface="Canva Sans Bold"/>
              </a:rPr>
              <a:t>Privacy and Security Measures:</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Implement data encryption and secure access protocols.</a:t>
            </a:r>
          </a:p>
          <a:p>
            <a:pPr algn="l" marL="826268" indent="-413134" lvl="1">
              <a:lnSpc>
                <a:spcPts val="5357"/>
              </a:lnSpc>
              <a:buFont typeface="Arial"/>
              <a:buChar char="•"/>
            </a:pPr>
            <a:r>
              <a:rPr lang="en-US" sz="3827">
                <a:solidFill>
                  <a:srgbClr val="FFFCF3"/>
                </a:solidFill>
                <a:latin typeface="Canva Sans"/>
                <a:ea typeface="Canva Sans"/>
                <a:cs typeface="Canva Sans"/>
                <a:sym typeface="Canva Sans"/>
              </a:rPr>
              <a:t>Ensure compliance with GDPR or similar regulations regarding personal data.</a:t>
            </a:r>
          </a:p>
          <a:p>
            <a:pPr algn="l" marL="826268" indent="-413134" lvl="1">
              <a:lnSpc>
                <a:spcPts val="5357"/>
              </a:lnSpc>
              <a:buFont typeface="Arial"/>
              <a:buChar char="•"/>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CF3"/>
                </a:solidFill>
                <a:latin typeface="HK Modular"/>
                <a:ea typeface="HK Modular"/>
                <a:cs typeface="HK Modular"/>
                <a:sym typeface="HK Modular"/>
              </a:rPr>
              <a:t>07</a:t>
            </a:r>
          </a:p>
        </p:txBody>
      </p:sp>
      <p:sp>
        <p:nvSpPr>
          <p:cNvPr name="TextBox 4" id="4"/>
          <p:cNvSpPr txBox="true"/>
          <p:nvPr/>
        </p:nvSpPr>
        <p:spPr>
          <a:xfrm rot="0">
            <a:off x="258337" y="335046"/>
            <a:ext cx="17769126" cy="3934573"/>
          </a:xfrm>
          <a:prstGeom prst="rect">
            <a:avLst/>
          </a:prstGeom>
        </p:spPr>
        <p:txBody>
          <a:bodyPr anchor="t" rtlCol="false" tIns="0" lIns="0" bIns="0" rIns="0">
            <a:spAutoFit/>
          </a:bodyPr>
          <a:lstStyle/>
          <a:p>
            <a:pPr algn="l">
              <a:lnSpc>
                <a:spcPts val="5208"/>
              </a:lnSpc>
            </a:pPr>
            <a:r>
              <a:rPr lang="en-US" sz="3720" b="true">
                <a:solidFill>
                  <a:srgbClr val="FFFCF3"/>
                </a:solidFill>
                <a:latin typeface="Canva Sans Bold"/>
                <a:ea typeface="Canva Sans Bold"/>
                <a:cs typeface="Canva Sans Bold"/>
                <a:sym typeface="Canva Sans Bold"/>
              </a:rPr>
              <a:t>Benefits:</a:t>
            </a:r>
          </a:p>
          <a:p>
            <a:pPr algn="l" marL="803266" indent="-401633" lvl="1">
              <a:lnSpc>
                <a:spcPts val="5208"/>
              </a:lnSpc>
              <a:buFont typeface="Arial"/>
              <a:buChar char="•"/>
            </a:pPr>
            <a:r>
              <a:rPr lang="en-US" sz="3720">
                <a:solidFill>
                  <a:srgbClr val="FFFCF3"/>
                </a:solidFill>
                <a:latin typeface="Canva Sans"/>
                <a:ea typeface="Canva Sans"/>
                <a:cs typeface="Canva Sans"/>
                <a:sym typeface="Canva Sans"/>
              </a:rPr>
              <a:t>Efficiency: Re</a:t>
            </a:r>
            <a:r>
              <a:rPr lang="en-US" sz="3720">
                <a:solidFill>
                  <a:srgbClr val="FFFCF3"/>
                </a:solidFill>
                <a:latin typeface="Canva Sans"/>
                <a:ea typeface="Canva Sans"/>
                <a:cs typeface="Canva Sans"/>
                <a:sym typeface="Canva Sans"/>
              </a:rPr>
              <a:t>duces time spent on attendance tracking.</a:t>
            </a:r>
          </a:p>
          <a:p>
            <a:pPr algn="l" marL="803266" indent="-401633" lvl="1">
              <a:lnSpc>
                <a:spcPts val="5208"/>
              </a:lnSpc>
              <a:buFont typeface="Arial"/>
              <a:buChar char="•"/>
            </a:pPr>
            <a:r>
              <a:rPr lang="en-US" sz="3720">
                <a:solidFill>
                  <a:srgbClr val="FFFCF3"/>
                </a:solidFill>
                <a:latin typeface="Canva Sans"/>
                <a:ea typeface="Canva Sans"/>
                <a:cs typeface="Canva Sans"/>
                <a:sym typeface="Canva Sans"/>
              </a:rPr>
              <a:t>Accuracy: Minimizes human error and ensures precise attendance records.</a:t>
            </a:r>
          </a:p>
          <a:p>
            <a:pPr algn="l" marL="803266" indent="-401633" lvl="1">
              <a:lnSpc>
                <a:spcPts val="5208"/>
              </a:lnSpc>
              <a:buFont typeface="Arial"/>
              <a:buChar char="•"/>
            </a:pPr>
            <a:r>
              <a:rPr lang="en-US" sz="3720">
                <a:solidFill>
                  <a:srgbClr val="FFFCF3"/>
                </a:solidFill>
                <a:latin typeface="Canva Sans"/>
                <a:ea typeface="Canva Sans"/>
                <a:cs typeface="Canva Sans"/>
                <a:sym typeface="Canva Sans"/>
              </a:rPr>
              <a:t>Real-time Reporting: Allows for immediate access to attendance data.</a:t>
            </a:r>
          </a:p>
          <a:p>
            <a:pPr algn="l" marL="803266" indent="-401633" lvl="1">
              <a:lnSpc>
                <a:spcPts val="5208"/>
              </a:lnSpc>
              <a:buFont typeface="Arial"/>
              <a:buChar char="•"/>
            </a:pPr>
            <a:r>
              <a:rPr lang="en-US" sz="3720">
                <a:solidFill>
                  <a:srgbClr val="FFFCF3"/>
                </a:solidFill>
                <a:latin typeface="Canva Sans"/>
                <a:ea typeface="Canva Sans"/>
                <a:cs typeface="Canva Sans"/>
                <a:sym typeface="Canva Sans"/>
              </a:rPr>
              <a:t>Scalability: Can be scaled for use in larger institutions or organizations.</a:t>
            </a:r>
          </a:p>
          <a:p>
            <a:pPr algn="just">
              <a:lnSpc>
                <a:spcPts val="5208"/>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3013054"/>
            <a:ext cx="18288000" cy="4531608"/>
          </a:xfrm>
          <a:custGeom>
            <a:avLst/>
            <a:gdLst/>
            <a:ahLst/>
            <a:cxnLst/>
            <a:rect r="r" b="b" t="t" l="l"/>
            <a:pathLst>
              <a:path h="4531608" w="18288000">
                <a:moveTo>
                  <a:pt x="0" y="0"/>
                </a:moveTo>
                <a:lnTo>
                  <a:pt x="18288000" y="0"/>
                </a:lnTo>
                <a:lnTo>
                  <a:pt x="18288000" y="4531607"/>
                </a:lnTo>
                <a:lnTo>
                  <a:pt x="0" y="4531607"/>
                </a:lnTo>
                <a:lnTo>
                  <a:pt x="0" y="0"/>
                </a:lnTo>
                <a:close/>
              </a:path>
            </a:pathLst>
          </a:custGeom>
          <a:blipFill>
            <a:blip r:embed="rId5"/>
            <a:stretch>
              <a:fillRect l="0" t="-7972" r="0" b="-1998"/>
            </a:stretch>
          </a:blipFill>
        </p:spPr>
      </p:sp>
      <p:sp>
        <p:nvSpPr>
          <p:cNvPr name="TextBox 5" id="5"/>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CF3"/>
                </a:solidFill>
                <a:latin typeface="HK Modular"/>
                <a:ea typeface="HK Modular"/>
                <a:cs typeface="HK Modular"/>
                <a:sym typeface="HK Modular"/>
              </a:rPr>
              <a:t>08</a:t>
            </a:r>
          </a:p>
        </p:txBody>
      </p:sp>
      <p:sp>
        <p:nvSpPr>
          <p:cNvPr name="TextBox 6" id="6"/>
          <p:cNvSpPr txBox="true"/>
          <p:nvPr/>
        </p:nvSpPr>
        <p:spPr>
          <a:xfrm rot="0">
            <a:off x="19823" y="1296643"/>
            <a:ext cx="6041589" cy="1566544"/>
          </a:xfrm>
          <a:prstGeom prst="rect">
            <a:avLst/>
          </a:prstGeom>
        </p:spPr>
        <p:txBody>
          <a:bodyPr anchor="t" rtlCol="false" tIns="0" lIns="0" bIns="0" rIns="0">
            <a:spAutoFit/>
          </a:bodyPr>
          <a:lstStyle/>
          <a:p>
            <a:pPr algn="ctr">
              <a:lnSpc>
                <a:spcPts val="12880"/>
              </a:lnSpc>
            </a:pPr>
            <a:r>
              <a:rPr lang="en-US" sz="9200" b="true">
                <a:solidFill>
                  <a:srgbClr val="FFFCF3"/>
                </a:solidFill>
                <a:latin typeface="Canva Sans Bold"/>
                <a:ea typeface="Canva Sans Bold"/>
                <a:cs typeface="Canva Sans Bold"/>
                <a:sym typeface="Canva Sans Bold"/>
              </a:rPr>
              <a:t>Flowchart: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pic>
        <p:nvPicPr>
          <p:cNvPr name="Picture 3" id="3"/>
          <p:cNvPicPr>
            <a:picLocks noChangeAspect="true"/>
          </p:cNvPicPr>
          <p:nvPr/>
        </p:nvPicPr>
        <p:blipFill>
          <a:blip r:embed="rId3"/>
          <a:srcRect l="0" t="0" r="0" b="0"/>
          <a:stretch>
            <a:fillRect/>
          </a:stretch>
        </p:blipFill>
        <p:spPr>
          <a:xfrm flipH="false" flipV="false" rot="0">
            <a:off x="7591539" y="7897712"/>
            <a:ext cx="3104923" cy="372591"/>
          </a:xfrm>
          <a:prstGeom prst="rect">
            <a:avLst/>
          </a:prstGeom>
        </p:spPr>
      </p:pic>
      <p:sp>
        <p:nvSpPr>
          <p:cNvPr name="Freeform 4" id="4"/>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4">
              <a:alphaModFix amt="37000"/>
            </a:blip>
            <a:stretch>
              <a:fillRect l="0" t="0" r="0" b="0"/>
            </a:stretch>
          </a:blipFill>
        </p:spPr>
      </p:sp>
      <p:sp>
        <p:nvSpPr>
          <p:cNvPr name="TextBox 5" id="5"/>
          <p:cNvSpPr txBox="true"/>
          <p:nvPr/>
        </p:nvSpPr>
        <p:spPr>
          <a:xfrm rot="0">
            <a:off x="4550450" y="3880484"/>
            <a:ext cx="9187101" cy="2279224"/>
          </a:xfrm>
          <a:prstGeom prst="rect">
            <a:avLst/>
          </a:prstGeom>
        </p:spPr>
        <p:txBody>
          <a:bodyPr anchor="t" rtlCol="false" tIns="0" lIns="0" bIns="0" rIns="0">
            <a:spAutoFit/>
          </a:bodyPr>
          <a:lstStyle/>
          <a:p>
            <a:pPr algn="ctr">
              <a:lnSpc>
                <a:spcPts val="18748"/>
              </a:lnSpc>
            </a:pPr>
            <a:r>
              <a:rPr lang="en-US" b="true" sz="13391" i="true">
                <a:solidFill>
                  <a:srgbClr val="FFFCF3"/>
                </a:solidFill>
                <a:latin typeface="Canva Sans Bold Italics"/>
                <a:ea typeface="Canva Sans Bold Italics"/>
                <a:cs typeface="Canva Sans Bold Italics"/>
                <a:sym typeface="Canva Sans Bold Italics"/>
              </a:rPr>
              <a:t>Thank You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DAGTqLndBHI</dc:identifier>
  <dcterms:modified xsi:type="dcterms:W3CDTF">2011-08-01T06:04:30Z</dcterms:modified>
  <cp:revision>1</cp:revision>
  <dc:title>ATTENDANCE SYSTEM USING FACE RECOGNITION</dc:title>
</cp:coreProperties>
</file>

<file path=docProps/thumbnail.jpeg>
</file>